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7"/>
  </p:notesMasterIdLst>
  <p:sldIdLst>
    <p:sldId id="292" r:id="rId2"/>
    <p:sldId id="257" r:id="rId3"/>
    <p:sldId id="343" r:id="rId4"/>
    <p:sldId id="344" r:id="rId5"/>
    <p:sldId id="345" r:id="rId6"/>
    <p:sldId id="346" r:id="rId7"/>
    <p:sldId id="347" r:id="rId8"/>
    <p:sldId id="352" r:id="rId9"/>
    <p:sldId id="348" r:id="rId10"/>
    <p:sldId id="357" r:id="rId11"/>
    <p:sldId id="358" r:id="rId12"/>
    <p:sldId id="359" r:id="rId13"/>
    <p:sldId id="349" r:id="rId14"/>
    <p:sldId id="350" r:id="rId15"/>
    <p:sldId id="342"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61">
          <p15:clr>
            <a:srgbClr val="A4A3A4"/>
          </p15:clr>
        </p15:guide>
        <p15:guide id="2" pos="1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1910"/>
    <a:srgbClr val="223366"/>
    <a:srgbClr val="0000FF"/>
    <a:srgbClr val="0000A8"/>
    <a:srgbClr val="FFD5D5"/>
    <a:srgbClr val="DDE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033" autoAdjust="0"/>
  </p:normalViewPr>
  <p:slideViewPr>
    <p:cSldViewPr snapToGrid="0">
      <p:cViewPr>
        <p:scale>
          <a:sx n="126" d="100"/>
          <a:sy n="126" d="100"/>
        </p:scale>
        <p:origin x="202" y="-235"/>
      </p:cViewPr>
      <p:guideLst>
        <p:guide orient="horz" pos="461"/>
        <p:guide pos="196"/>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audio1.wav>
</file>

<file path=ppt/media/image1.png>
</file>

<file path=ppt/media/image10.jpeg>
</file>

<file path=ppt/media/image11.jpeg>
</file>

<file path=ppt/media/image12.jpeg>
</file>

<file path=ppt/media/image13.jpg>
</file>

<file path=ppt/media/image14.jpg>
</file>

<file path=ppt/media/image15.jpg>
</file>

<file path=ppt/media/image16.jpg>
</file>

<file path=ppt/media/image17.jpg>
</file>

<file path=ppt/media/image18.jpeg>
</file>

<file path=ppt/media/image2.png>
</file>

<file path=ppt/media/image3.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dirty="0">
              <a:latin typeface="Calibri"/>
              <a:cs typeface="Calibri"/>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pPr algn="r"/>
              <a:t>1</a:t>
            </a:fld>
            <a:endParaRPr lang="en-US" sz="1400" b="0" strike="noStrike" spc="-1" dirty="0">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dirty="0">
              <a:latin typeface="Arial"/>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pPr algn="r">
                <a:lnSpc>
                  <a:spcPct val="100000"/>
                </a:lnSpc>
              </a:pPr>
              <a:t>15</a:t>
            </a:fld>
            <a:endParaRPr lang="en-US" sz="1200" b="0" strike="noStrike" spc="-1" dirty="0">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lang="en-GB"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5" name="Google Shape;110;p4" descr="A close up of a sign&#10;&#10;Description automatically generated"/>
          <p:cNvPicPr preferRelativeResize="0"/>
          <p:nvPr userDrawn="1"/>
        </p:nvPicPr>
        <p:blipFill rotWithShape="1">
          <a:blip r:embed="rId14"/>
          <a:srcRect/>
          <a:stretch>
            <a:fillRect/>
          </a:stretch>
        </p:blipFill>
        <p:spPr>
          <a:xfrm>
            <a:off x="5890576" y="50164"/>
            <a:ext cx="1226897" cy="410144"/>
          </a:xfrm>
          <a:prstGeom prst="rect">
            <a:avLst/>
          </a:prstGeom>
          <a:noFill/>
          <a:ln>
            <a:noFill/>
          </a:ln>
        </p:spPr>
      </p:pic>
      <p:pic>
        <p:nvPicPr>
          <p:cNvPr id="6" name="Picture 5"/>
          <p:cNvPicPr>
            <a:picLocks noChangeAspect="1"/>
          </p:cNvPicPr>
          <p:nvPr userDrawn="1"/>
        </p:nvPicPr>
        <p:blipFill>
          <a:blip r:embed="rId15"/>
          <a:stretch>
            <a:fillRect/>
          </a:stretch>
        </p:blipFill>
        <p:spPr>
          <a:xfrm>
            <a:off x="8588173" y="44451"/>
            <a:ext cx="430886" cy="421570"/>
          </a:xfrm>
          <a:prstGeom prst="rect">
            <a:avLst/>
          </a:prstGeom>
        </p:spPr>
      </p:pic>
      <p:pic>
        <p:nvPicPr>
          <p:cNvPr id="7" name="Picture 6"/>
          <p:cNvPicPr>
            <a:picLocks noChangeAspect="1"/>
          </p:cNvPicPr>
          <p:nvPr userDrawn="1"/>
        </p:nvPicPr>
        <p:blipFill>
          <a:blip r:embed="rId16"/>
          <a:stretch>
            <a:fillRect/>
          </a:stretch>
        </p:blipFill>
        <p:spPr>
          <a:xfrm>
            <a:off x="7448295" y="54435"/>
            <a:ext cx="606402" cy="401602"/>
          </a:xfrm>
          <a:prstGeom prst="rect">
            <a:avLst/>
          </a:prstGeom>
        </p:spPr>
      </p:pic>
      <p:cxnSp>
        <p:nvCxnSpPr>
          <p:cNvPr id="11" name="Straight Connector 10"/>
          <p:cNvCxnSpPr/>
          <p:nvPr userDrawn="1"/>
        </p:nvCxnSpPr>
        <p:spPr>
          <a:xfrm>
            <a:off x="7272997" y="44451"/>
            <a:ext cx="0" cy="411586"/>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2" name="Straight Connector 11"/>
          <p:cNvCxnSpPr/>
          <p:nvPr userDrawn="1"/>
        </p:nvCxnSpPr>
        <p:spPr>
          <a:xfrm>
            <a:off x="8328077" y="44451"/>
            <a:ext cx="0" cy="411586"/>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4"/>
          <a:srcRect l="5562" r="5562"/>
          <a:stretch>
            <a:fillRect/>
          </a:stretch>
        </p:blipFill>
        <p:spPr>
          <a:xfrm>
            <a:off x="1426" y="0"/>
            <a:ext cx="9142574" cy="5143500"/>
          </a:xfrm>
          <a:prstGeom prst="rect">
            <a:avLst/>
          </a:prstGeom>
        </p:spPr>
      </p:pic>
      <p:sp>
        <p:nvSpPr>
          <p:cNvPr id="10" name="TextShape 1"/>
          <p:cNvSpPr txBox="1"/>
          <p:nvPr/>
        </p:nvSpPr>
        <p:spPr>
          <a:xfrm>
            <a:off x="-77470" y="2592705"/>
            <a:ext cx="5174615" cy="796290"/>
          </a:xfrm>
          <a:prstGeom prst="rect">
            <a:avLst/>
          </a:prstGeom>
          <a:noFill/>
          <a:ln w="0">
            <a:noFill/>
          </a:ln>
        </p:spPr>
        <p:txBody>
          <a:bodyPr lIns="68580" tIns="34290" rIns="68580" bIns="34290" anchor="b">
            <a:noAutofit/>
          </a:bodyPr>
          <a:lstStyle/>
          <a:p>
            <a:pPr algn="ctr">
              <a:lnSpc>
                <a:spcPct val="90000"/>
              </a:lnSpc>
            </a:pPr>
            <a:r>
              <a:rPr lang="en-US" sz="1600" b="1" spc="-1" dirty="0">
                <a:solidFill>
                  <a:schemeClr val="bg1"/>
                </a:solidFill>
              </a:rPr>
              <a:t>                    Project Title:-</a:t>
            </a:r>
            <a:r>
              <a:rPr lang="en-US" sz="2500" b="1" spc="-1" dirty="0">
                <a:solidFill>
                  <a:schemeClr val="bg1"/>
                </a:solidFill>
              </a:rPr>
              <a:t>Crop Prediction</a:t>
            </a:r>
          </a:p>
          <a:p>
            <a:pPr algn="ctr">
              <a:lnSpc>
                <a:spcPct val="90000"/>
              </a:lnSpc>
            </a:pPr>
            <a:r>
              <a:rPr lang="en-US" sz="2500" b="1" spc="-1" dirty="0">
                <a:solidFill>
                  <a:schemeClr val="bg1"/>
                </a:solidFill>
                <a:latin typeface="Calibri"/>
              </a:rPr>
              <a:t>                          Using Machine Learning</a:t>
            </a:r>
            <a:endParaRPr lang="en-US" sz="2500" spc="-1" dirty="0">
              <a:solidFill>
                <a:schemeClr val="bg1"/>
              </a:solidFill>
              <a:latin typeface="Calibri"/>
            </a:endParaRPr>
          </a:p>
          <a:p>
            <a:pPr algn="ctr">
              <a:lnSpc>
                <a:spcPct val="90000"/>
              </a:lnSpc>
            </a:pPr>
            <a:r>
              <a:rPr lang="en-US" sz="1800" spc="-1" dirty="0">
                <a:solidFill>
                  <a:schemeClr val="bg1"/>
                </a:solidFill>
                <a:latin typeface="Calibri"/>
              </a:rPr>
              <a:t>Team ID:-</a:t>
            </a:r>
            <a:r>
              <a:rPr lang="en-US" sz="1600" spc="-1" dirty="0">
                <a:solidFill>
                  <a:schemeClr val="bg1"/>
                </a:solidFill>
                <a:latin typeface="Calibri"/>
              </a:rPr>
              <a:t>IM_9488</a:t>
            </a:r>
          </a:p>
        </p:txBody>
      </p:sp>
      <p:sp>
        <p:nvSpPr>
          <p:cNvPr id="16" name="Rectangle 15"/>
          <p:cNvSpPr/>
          <p:nvPr/>
        </p:nvSpPr>
        <p:spPr>
          <a:xfrm>
            <a:off x="790404" y="972292"/>
            <a:ext cx="2988527" cy="871317"/>
          </a:xfrm>
          <a:prstGeom prst="rect">
            <a:avLst/>
          </a:prstGeom>
          <a:solidFill>
            <a:schemeClr val="bg1"/>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Google Shape;110;p4" descr="A close up of a sign&#10;&#10;Description automatically generated"/>
          <p:cNvPicPr preferRelativeResize="0"/>
          <p:nvPr/>
        </p:nvPicPr>
        <p:blipFill rotWithShape="1">
          <a:blip r:embed="rId5"/>
          <a:srcRect/>
          <a:stretch>
            <a:fillRect/>
          </a:stretch>
        </p:blipFill>
        <p:spPr>
          <a:xfrm>
            <a:off x="855788" y="1260613"/>
            <a:ext cx="1050529" cy="294230"/>
          </a:xfrm>
          <a:prstGeom prst="rect">
            <a:avLst/>
          </a:prstGeom>
          <a:noFill/>
          <a:ln>
            <a:noFill/>
          </a:ln>
        </p:spPr>
      </p:pic>
      <p:pic>
        <p:nvPicPr>
          <p:cNvPr id="7" name="Picture 6"/>
          <p:cNvPicPr>
            <a:picLocks noChangeAspect="1"/>
          </p:cNvPicPr>
          <p:nvPr/>
        </p:nvPicPr>
        <p:blipFill>
          <a:blip r:embed="rId6"/>
          <a:stretch>
            <a:fillRect/>
          </a:stretch>
        </p:blipFill>
        <p:spPr>
          <a:xfrm>
            <a:off x="2986792" y="1158233"/>
            <a:ext cx="485958" cy="475451"/>
          </a:xfrm>
          <a:prstGeom prst="rect">
            <a:avLst/>
          </a:prstGeom>
        </p:spPr>
      </p:pic>
      <p:pic>
        <p:nvPicPr>
          <p:cNvPr id="9" name="Picture 8"/>
          <p:cNvPicPr>
            <a:picLocks noChangeAspect="1"/>
          </p:cNvPicPr>
          <p:nvPr/>
        </p:nvPicPr>
        <p:blipFill>
          <a:blip r:embed="rId7"/>
          <a:stretch>
            <a:fillRect/>
          </a:stretch>
        </p:blipFill>
        <p:spPr>
          <a:xfrm>
            <a:off x="2066754" y="1158489"/>
            <a:ext cx="599270" cy="396879"/>
          </a:xfrm>
          <a:prstGeom prst="rect">
            <a:avLst/>
          </a:prstGeom>
        </p:spPr>
      </p:pic>
      <p:cxnSp>
        <p:nvCxnSpPr>
          <p:cNvPr id="12" name="Straight Connector 11"/>
          <p:cNvCxnSpPr/>
          <p:nvPr/>
        </p:nvCxnSpPr>
        <p:spPr>
          <a:xfrm>
            <a:off x="1906174" y="1079249"/>
            <a:ext cx="0" cy="475451"/>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a:off x="2826475" y="1079003"/>
            <a:ext cx="0" cy="475451"/>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2" name="TextBox 1"/>
          <p:cNvSpPr txBox="1"/>
          <p:nvPr/>
        </p:nvSpPr>
        <p:spPr>
          <a:xfrm>
            <a:off x="5124450" y="3657600"/>
            <a:ext cx="3733535" cy="1754326"/>
          </a:xfrm>
          <a:prstGeom prst="rect">
            <a:avLst/>
          </a:prstGeom>
          <a:noFill/>
        </p:spPr>
        <p:txBody>
          <a:bodyPr wrap="square" rtlCol="0">
            <a:spAutoFit/>
          </a:bodyPr>
          <a:lstStyle/>
          <a:p>
            <a:r>
              <a:rPr lang="en-IN" sz="1600" dirty="0">
                <a:solidFill>
                  <a:schemeClr val="bg1"/>
                </a:solidFill>
              </a:rPr>
              <a:t>Team Leader Name</a:t>
            </a:r>
            <a:r>
              <a:rPr lang="en-US" altLang="en-IN" sz="1600" dirty="0">
                <a:solidFill>
                  <a:schemeClr val="bg1"/>
                </a:solidFill>
              </a:rPr>
              <a:t>:-Bhavana Sriram</a:t>
            </a:r>
            <a:endParaRPr lang="en-IN" sz="1600" dirty="0">
              <a:solidFill>
                <a:schemeClr val="bg1"/>
              </a:solidFill>
            </a:endParaRPr>
          </a:p>
          <a:p>
            <a:r>
              <a:rPr lang="en-IN" sz="1600" dirty="0">
                <a:solidFill>
                  <a:schemeClr val="bg1"/>
                </a:solidFill>
              </a:rPr>
              <a:t>Team Member 1</a:t>
            </a:r>
            <a:r>
              <a:rPr lang="en-US" altLang="en-IN" sz="1600" dirty="0">
                <a:solidFill>
                  <a:schemeClr val="bg1"/>
                </a:solidFill>
              </a:rPr>
              <a:t>:-Shiva Sriram</a:t>
            </a:r>
            <a:endParaRPr lang="en-IN" sz="1600" dirty="0">
              <a:solidFill>
                <a:schemeClr val="bg1"/>
              </a:solidFill>
            </a:endParaRPr>
          </a:p>
          <a:p>
            <a:r>
              <a:rPr lang="en-IN" sz="1600" dirty="0">
                <a:solidFill>
                  <a:schemeClr val="bg1"/>
                </a:solidFill>
              </a:rPr>
              <a:t>Team Member 2</a:t>
            </a:r>
            <a:r>
              <a:rPr lang="en-US" altLang="en-IN" sz="1600" dirty="0">
                <a:solidFill>
                  <a:schemeClr val="bg1"/>
                </a:solidFill>
              </a:rPr>
              <a:t>:-Sandhya Jangili</a:t>
            </a:r>
            <a:endParaRPr lang="en-IN" sz="1600" dirty="0">
              <a:solidFill>
                <a:schemeClr val="bg1"/>
              </a:solidFill>
            </a:endParaRPr>
          </a:p>
          <a:p>
            <a:r>
              <a:rPr lang="en-IN" sz="1600" dirty="0">
                <a:solidFill>
                  <a:schemeClr val="bg1"/>
                </a:solidFill>
              </a:rPr>
              <a:t>Team Member 3</a:t>
            </a:r>
            <a:r>
              <a:rPr lang="en-US" altLang="en-IN" sz="1600" dirty="0">
                <a:solidFill>
                  <a:schemeClr val="bg1"/>
                </a:solidFill>
              </a:rPr>
              <a:t>:-Rani Palle</a:t>
            </a:r>
            <a:endParaRPr lang="en-IN" sz="1600" dirty="0">
              <a:solidFill>
                <a:schemeClr val="bg1"/>
              </a:solidFill>
            </a:endParaRPr>
          </a:p>
          <a:p>
            <a:endParaRPr lang="en-IN" dirty="0">
              <a:solidFill>
                <a:schemeClr val="bg1"/>
              </a:solidFill>
            </a:endParaRPr>
          </a:p>
          <a:p>
            <a:endParaRPr lang="en-IN" dirty="0">
              <a:solidFill>
                <a:schemeClr val="bg1"/>
              </a:solidFill>
            </a:endParaRPr>
          </a:p>
          <a:p>
            <a:endParaRPr lang="en-IN" dirty="0"/>
          </a:p>
        </p:txBody>
      </p:sp>
    </p:spTree>
  </p:cSld>
  <p:clrMapOvr>
    <a:masterClrMapping/>
  </p:clrMapOvr>
  <p:transition>
    <p:sndAc>
      <p:stSnd>
        <p:snd r:embed="rId3" name="explode.wav"/>
      </p:stSnd>
    </p:sndAc>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320801" y="3918858"/>
            <a:ext cx="2401619" cy="307777"/>
          </a:xfrm>
          <a:prstGeom prst="rect">
            <a:avLst/>
          </a:prstGeom>
          <a:noFill/>
        </p:spPr>
        <p:txBody>
          <a:bodyPr wrap="none" rtlCol="0">
            <a:spAutoFit/>
          </a:bodyPr>
          <a:lstStyle/>
          <a:p>
            <a:r>
              <a:rPr lang="en-US" b="1" dirty="0"/>
              <a:t>Fig.1: Home &amp; Login Page</a:t>
            </a:r>
          </a:p>
        </p:txBody>
      </p:sp>
      <p:sp>
        <p:nvSpPr>
          <p:cNvPr id="7" name="TextBox 6"/>
          <p:cNvSpPr txBox="1"/>
          <p:nvPr/>
        </p:nvSpPr>
        <p:spPr>
          <a:xfrm>
            <a:off x="5413829" y="3947885"/>
            <a:ext cx="2840842" cy="523220"/>
          </a:xfrm>
          <a:prstGeom prst="rect">
            <a:avLst/>
          </a:prstGeom>
          <a:noFill/>
        </p:spPr>
        <p:txBody>
          <a:bodyPr wrap="none" rtlCol="0">
            <a:spAutoFit/>
          </a:bodyPr>
          <a:lstStyle/>
          <a:p>
            <a:r>
              <a:rPr lang="en-US" b="1" dirty="0"/>
              <a:t>Fg.2: Farmer Registration Page</a:t>
            </a:r>
          </a:p>
          <a:p>
            <a:endParaRPr lang="en-US" dirty="0"/>
          </a:p>
        </p:txBody>
      </p:sp>
      <p:pic>
        <p:nvPicPr>
          <p:cNvPr id="5" name="Picture 4">
            <a:extLst>
              <a:ext uri="{FF2B5EF4-FFF2-40B4-BE49-F238E27FC236}">
                <a16:creationId xmlns:a16="http://schemas.microsoft.com/office/drawing/2014/main" id="{A1D978D8-918D-A775-9AFF-8AFB48165C7E}"/>
              </a:ext>
            </a:extLst>
          </p:cNvPr>
          <p:cNvPicPr>
            <a:picLocks noChangeAspect="1"/>
          </p:cNvPicPr>
          <p:nvPr/>
        </p:nvPicPr>
        <p:blipFill>
          <a:blip r:embed="rId2"/>
          <a:stretch>
            <a:fillRect/>
          </a:stretch>
        </p:blipFill>
        <p:spPr>
          <a:xfrm>
            <a:off x="52466" y="692212"/>
            <a:ext cx="4519534" cy="2979902"/>
          </a:xfrm>
          <a:prstGeom prst="rect">
            <a:avLst/>
          </a:prstGeom>
        </p:spPr>
      </p:pic>
      <p:pic>
        <p:nvPicPr>
          <p:cNvPr id="8" name="Picture 7">
            <a:extLst>
              <a:ext uri="{FF2B5EF4-FFF2-40B4-BE49-F238E27FC236}">
                <a16:creationId xmlns:a16="http://schemas.microsoft.com/office/drawing/2014/main" id="{6DAD1AA9-0348-B588-EC4A-71B2B4EBFEB6}"/>
              </a:ext>
            </a:extLst>
          </p:cNvPr>
          <p:cNvPicPr>
            <a:picLocks noChangeAspect="1"/>
          </p:cNvPicPr>
          <p:nvPr/>
        </p:nvPicPr>
        <p:blipFill>
          <a:blip r:embed="rId3"/>
          <a:stretch>
            <a:fillRect/>
          </a:stretch>
        </p:blipFill>
        <p:spPr>
          <a:xfrm>
            <a:off x="4651535" y="692212"/>
            <a:ext cx="4129940" cy="297990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46629" y="4093027"/>
            <a:ext cx="3009157" cy="307777"/>
          </a:xfrm>
          <a:prstGeom prst="rect">
            <a:avLst/>
          </a:prstGeom>
          <a:noFill/>
        </p:spPr>
        <p:txBody>
          <a:bodyPr wrap="none" rtlCol="0">
            <a:spAutoFit/>
          </a:bodyPr>
          <a:lstStyle/>
          <a:p>
            <a:r>
              <a:rPr lang="en-US" b="1" dirty="0"/>
              <a:t>Fig.3: Crop Yield Prediction Page</a:t>
            </a:r>
          </a:p>
        </p:txBody>
      </p:sp>
      <p:sp>
        <p:nvSpPr>
          <p:cNvPr id="7" name="TextBox 6"/>
          <p:cNvSpPr txBox="1"/>
          <p:nvPr/>
        </p:nvSpPr>
        <p:spPr>
          <a:xfrm>
            <a:off x="5122389" y="4093026"/>
            <a:ext cx="3127779" cy="307777"/>
          </a:xfrm>
          <a:prstGeom prst="rect">
            <a:avLst/>
          </a:prstGeom>
          <a:noFill/>
        </p:spPr>
        <p:txBody>
          <a:bodyPr wrap="none" rtlCol="0">
            <a:spAutoFit/>
          </a:bodyPr>
          <a:lstStyle/>
          <a:p>
            <a:r>
              <a:rPr lang="en-US" b="1" dirty="0"/>
              <a:t>Fig.4: Crop Yield Prediction Result</a:t>
            </a:r>
          </a:p>
        </p:txBody>
      </p:sp>
      <p:pic>
        <p:nvPicPr>
          <p:cNvPr id="13" name="Picture 12">
            <a:extLst>
              <a:ext uri="{FF2B5EF4-FFF2-40B4-BE49-F238E27FC236}">
                <a16:creationId xmlns:a16="http://schemas.microsoft.com/office/drawing/2014/main" id="{EDA47BF0-8EE6-9342-3C12-ED47D59E30D9}"/>
              </a:ext>
            </a:extLst>
          </p:cNvPr>
          <p:cNvPicPr>
            <a:picLocks noChangeAspect="1"/>
          </p:cNvPicPr>
          <p:nvPr/>
        </p:nvPicPr>
        <p:blipFill>
          <a:blip r:embed="rId2"/>
          <a:stretch>
            <a:fillRect/>
          </a:stretch>
        </p:blipFill>
        <p:spPr>
          <a:xfrm>
            <a:off x="193782" y="713667"/>
            <a:ext cx="4142048" cy="3062514"/>
          </a:xfrm>
          <a:prstGeom prst="rect">
            <a:avLst/>
          </a:prstGeom>
        </p:spPr>
      </p:pic>
      <p:pic>
        <p:nvPicPr>
          <p:cNvPr id="16" name="Picture 15">
            <a:extLst>
              <a:ext uri="{FF2B5EF4-FFF2-40B4-BE49-F238E27FC236}">
                <a16:creationId xmlns:a16="http://schemas.microsoft.com/office/drawing/2014/main" id="{D22CBF81-E928-70F8-FFC8-757DFFF14D85}"/>
              </a:ext>
            </a:extLst>
          </p:cNvPr>
          <p:cNvPicPr>
            <a:picLocks noChangeAspect="1"/>
          </p:cNvPicPr>
          <p:nvPr/>
        </p:nvPicPr>
        <p:blipFill>
          <a:blip r:embed="rId3"/>
          <a:stretch>
            <a:fillRect/>
          </a:stretch>
        </p:blipFill>
        <p:spPr>
          <a:xfrm>
            <a:off x="4373028" y="713667"/>
            <a:ext cx="4626500" cy="306251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562623" y="4301259"/>
            <a:ext cx="2650084" cy="307777"/>
          </a:xfrm>
          <a:prstGeom prst="rect">
            <a:avLst/>
          </a:prstGeom>
        </p:spPr>
        <p:txBody>
          <a:bodyPr wrap="none">
            <a:spAutoFit/>
          </a:bodyPr>
          <a:lstStyle/>
          <a:p>
            <a:r>
              <a:rPr lang="en-US" b="1" dirty="0"/>
              <a:t>Fig.6: Crop Prediction Result</a:t>
            </a:r>
          </a:p>
        </p:txBody>
      </p:sp>
      <p:pic>
        <p:nvPicPr>
          <p:cNvPr id="9" name="Picture 8">
            <a:extLst>
              <a:ext uri="{FF2B5EF4-FFF2-40B4-BE49-F238E27FC236}">
                <a16:creationId xmlns:a16="http://schemas.microsoft.com/office/drawing/2014/main" id="{09A60684-D372-6E7E-D222-BEAEB7CCDA90}"/>
              </a:ext>
            </a:extLst>
          </p:cNvPr>
          <p:cNvPicPr>
            <a:picLocks noChangeAspect="1"/>
          </p:cNvPicPr>
          <p:nvPr/>
        </p:nvPicPr>
        <p:blipFill>
          <a:blip r:embed="rId2"/>
          <a:stretch>
            <a:fillRect/>
          </a:stretch>
        </p:blipFill>
        <p:spPr>
          <a:xfrm>
            <a:off x="351226" y="593452"/>
            <a:ext cx="8477882" cy="358063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p:nvPr/>
        </p:nvSpPr>
        <p:spPr>
          <a:xfrm>
            <a:off x="439420" y="4523662"/>
            <a:ext cx="8249285" cy="307777"/>
          </a:xfrm>
          <a:prstGeom prst="rect">
            <a:avLst/>
          </a:prstGeom>
          <a:noFill/>
        </p:spPr>
        <p:txBody>
          <a:bodyPr wrap="square" rtlCol="0" anchor="t">
            <a:spAutoFit/>
          </a:bodyPr>
          <a:lstStyle/>
          <a:p>
            <a:r>
              <a:rPr lang="en-US" b="1" dirty="0"/>
              <a:t>    </a:t>
            </a:r>
            <a:endParaRPr lang="en-US" dirty="0"/>
          </a:p>
        </p:txBody>
      </p:sp>
      <p:sp>
        <p:nvSpPr>
          <p:cNvPr id="4" name="Title 3"/>
          <p:cNvSpPr>
            <a:spLocks noGrp="1"/>
          </p:cNvSpPr>
          <p:nvPr>
            <p:ph type="title"/>
          </p:nvPr>
        </p:nvSpPr>
        <p:spPr>
          <a:xfrm>
            <a:off x="311700" y="267860"/>
            <a:ext cx="8520600" cy="572700"/>
          </a:xfrm>
        </p:spPr>
        <p:txBody>
          <a:bodyPr/>
          <a:lstStyle/>
          <a:p>
            <a:r>
              <a:rPr lang="en-US" sz="2800" dirty="0">
                <a:gradFill>
                  <a:gsLst>
                    <a:gs pos="0">
                      <a:srgbClr val="012D86"/>
                    </a:gs>
                    <a:gs pos="100000">
                      <a:srgbClr val="0E2557"/>
                    </a:gs>
                  </a:gsLst>
                  <a:lin scaled="0"/>
                </a:gradFill>
              </a:rPr>
              <a:t>CONCLUSION</a:t>
            </a:r>
          </a:p>
        </p:txBody>
      </p:sp>
      <p:sp>
        <p:nvSpPr>
          <p:cNvPr id="9" name="Text Box 8"/>
          <p:cNvSpPr txBox="1"/>
          <p:nvPr/>
        </p:nvSpPr>
        <p:spPr>
          <a:xfrm>
            <a:off x="245110" y="1181100"/>
            <a:ext cx="8506460" cy="2462213"/>
          </a:xfrm>
          <a:prstGeom prst="rect">
            <a:avLst/>
          </a:prstGeom>
          <a:noFill/>
        </p:spPr>
        <p:txBody>
          <a:bodyPr wrap="square" rtlCol="0" anchor="t">
            <a:spAutoFit/>
          </a:bodyPr>
          <a:lstStyle/>
          <a:p>
            <a:pPr>
              <a:buFont typeface="Wingdings" pitchFamily="2" charset="2"/>
              <a:buChar char="Ø"/>
            </a:pPr>
            <a:r>
              <a:rPr lang="en-US" dirty="0"/>
              <a:t>  Our Team successfully implemented a Machine Learning model to help framers to predict the best                              crop to grow based on past data and weather conditions. </a:t>
            </a:r>
          </a:p>
          <a:p>
            <a:pPr>
              <a:buFont typeface="Wingdings" pitchFamily="2" charset="2"/>
              <a:buChar char="Ø"/>
            </a:pPr>
            <a:endParaRPr lang="en-US" dirty="0"/>
          </a:p>
          <a:p>
            <a:pPr>
              <a:buFont typeface="Wingdings" pitchFamily="2" charset="2"/>
              <a:buChar char="Ø"/>
            </a:pPr>
            <a:r>
              <a:rPr lang="en-US" dirty="0"/>
              <a:t>  By using advance technology like Deep Learning, Regression model, Classification model, we can solve the problems of the crops.</a:t>
            </a:r>
          </a:p>
          <a:p>
            <a:pPr>
              <a:buFont typeface="Wingdings" pitchFamily="2" charset="2"/>
              <a:buChar char="Ø"/>
            </a:pPr>
            <a:endParaRPr lang="en-US" dirty="0"/>
          </a:p>
          <a:p>
            <a:pPr>
              <a:buFont typeface="Wingdings" pitchFamily="2" charset="2"/>
              <a:buChar char="Ø"/>
            </a:pPr>
            <a:r>
              <a:rPr lang="en-US" dirty="0"/>
              <a:t>  With our solution farmers can save time, increase productivity, and better to predict their crops.</a:t>
            </a:r>
          </a:p>
          <a:p>
            <a:pPr>
              <a:buFont typeface="Wingdings" pitchFamily="2" charset="2"/>
              <a:buChar char="Ø"/>
            </a:pPr>
            <a:endParaRPr lang="en-US" dirty="0"/>
          </a:p>
          <a:p>
            <a:pPr>
              <a:buFont typeface="Wingdings" pitchFamily="2" charset="2"/>
              <a:buChar char="Ø"/>
            </a:pPr>
            <a:r>
              <a:rPr lang="en-US" dirty="0"/>
              <a:t>  Implementing of our project will helpful in future by estimating crop production, optimize resources,</a:t>
            </a:r>
          </a:p>
          <a:p>
            <a:r>
              <a:rPr lang="en-US" dirty="0"/>
              <a:t> reduces losses, improve planning, and ensure food security efficiency.</a:t>
            </a:r>
          </a:p>
          <a:p>
            <a:r>
              <a:rPr lang="en-US" dirty="0"/>
              <a: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11700" y="178325"/>
            <a:ext cx="8520600" cy="572700"/>
          </a:xfrm>
        </p:spPr>
        <p:txBody>
          <a:bodyPr/>
          <a:lstStyle/>
          <a:p>
            <a:r>
              <a:rPr lang="en-IN" sz="2400" dirty="0">
                <a:solidFill>
                  <a:srgbClr val="002060"/>
                </a:solidFill>
              </a:rPr>
              <a:t>Future Perspective</a:t>
            </a:r>
          </a:p>
        </p:txBody>
      </p:sp>
      <p:sp>
        <p:nvSpPr>
          <p:cNvPr id="2" name="Text Box 1"/>
          <p:cNvSpPr txBox="1"/>
          <p:nvPr/>
        </p:nvSpPr>
        <p:spPr>
          <a:xfrm>
            <a:off x="125095" y="751205"/>
            <a:ext cx="8893810" cy="4462760"/>
          </a:xfrm>
          <a:prstGeom prst="rect">
            <a:avLst/>
          </a:prstGeom>
          <a:noFill/>
        </p:spPr>
        <p:txBody>
          <a:bodyPr wrap="square" rtlCol="0" anchor="t">
            <a:spAutoFit/>
          </a:bodyPr>
          <a:lstStyle/>
          <a:p>
            <a:r>
              <a:rPr lang="en-US" dirty="0"/>
              <a:t>The Crop Prediction using Machine Learning project has exciting growth opportunities for the future. Here’s how the project can evolve:</a:t>
            </a:r>
          </a:p>
          <a:p>
            <a:endParaRPr lang="en-US" b="1" u="sng" dirty="0"/>
          </a:p>
          <a:p>
            <a:r>
              <a:rPr lang="en-US" b="1" u="sng" dirty="0"/>
              <a:t>Expansion:</a:t>
            </a:r>
          </a:p>
          <a:p>
            <a:r>
              <a:rPr lang="en-US" dirty="0"/>
              <a:t>Future advancements in machine learning will enhance crop prediction accuracy, optimize yield forecasting, detect diseases early, and enable data-driven precision farming..</a:t>
            </a:r>
          </a:p>
          <a:p>
            <a:endParaRPr lang="en-US" dirty="0"/>
          </a:p>
          <a:p>
            <a:r>
              <a:rPr lang="en-US" dirty="0"/>
              <a:t>    </a:t>
            </a:r>
            <a:r>
              <a:rPr lang="en-US" sz="1800" b="1" dirty="0">
                <a:gradFill>
                  <a:gsLst>
                    <a:gs pos="0">
                      <a:srgbClr val="012D86"/>
                    </a:gs>
                    <a:gs pos="100000">
                      <a:srgbClr val="0E2557"/>
                    </a:gs>
                  </a:gsLst>
                  <a:lin scaled="0"/>
                </a:gradFill>
                <a:latin typeface="+mn-ea"/>
                <a:cs typeface="+mn-ea"/>
              </a:rPr>
              <a:t>New Services:</a:t>
            </a:r>
            <a:endParaRPr lang="en-US" dirty="0"/>
          </a:p>
          <a:p>
            <a:endParaRPr lang="en-US" dirty="0"/>
          </a:p>
          <a:p>
            <a:r>
              <a:rPr lang="en-US" dirty="0"/>
              <a:t>  </a:t>
            </a:r>
            <a:r>
              <a:rPr lang="en-US" b="1" u="sng" dirty="0"/>
              <a:t>AI-Powered Crop Advisory</a:t>
            </a:r>
            <a:r>
              <a:rPr lang="en-US" dirty="0"/>
              <a:t>: Personalized recommendations for farmers based on real-time data and historical trends.</a:t>
            </a:r>
          </a:p>
          <a:p>
            <a:endParaRPr lang="en-US" dirty="0"/>
          </a:p>
          <a:p>
            <a:r>
              <a:rPr lang="en-US" dirty="0"/>
              <a:t>  </a:t>
            </a:r>
            <a:r>
              <a:rPr lang="en-US" b="1" u="sng" dirty="0"/>
              <a:t>Automated Disease Detection</a:t>
            </a:r>
            <a:r>
              <a:rPr lang="en-US" dirty="0"/>
              <a:t>: ML-based image analysis for early identification of crop diseases and pest infestations.</a:t>
            </a:r>
          </a:p>
          <a:p>
            <a:endParaRPr lang="en-US" dirty="0"/>
          </a:p>
          <a:p>
            <a:r>
              <a:rPr lang="en-US" dirty="0"/>
              <a:t>   </a:t>
            </a:r>
            <a:r>
              <a:rPr lang="en-US" b="1" u="sng" dirty="0"/>
              <a:t>Precision Irrigation Management</a:t>
            </a:r>
            <a:r>
              <a:rPr lang="en-US" dirty="0"/>
              <a:t>: Smart irrigation systems using ML to optimize water usage based on soil moisture and weather conditions.</a:t>
            </a:r>
          </a:p>
          <a:p>
            <a:endParaRPr lang="en-US" dirty="0"/>
          </a:p>
          <a:p>
            <a:r>
              <a:rPr lang="en-US" dirty="0"/>
              <a:t>   </a:t>
            </a:r>
            <a:r>
              <a:rPr lang="en-US" b="1" u="sng" dirty="0"/>
              <a:t>Yield Forecasting as a Service</a:t>
            </a:r>
            <a:r>
              <a:rPr lang="en-US" dirty="0"/>
              <a:t>: Cloud-based platforms providing predictive analytics for agricultural stakeholders.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876301" y="990600"/>
            <a:ext cx="6418580" cy="2178050"/>
          </a:xfrm>
          <a:prstGeom prst="rect">
            <a:avLst/>
          </a:prstGeom>
        </p:spPr>
        <p:txBody>
          <a:bodyPr rot="0" spcFirstLastPara="0" vertOverflow="overflow" horzOverflow="overflow" vert="horz" lIns="91440" tIns="45720" rIns="91440" bIns="45720" numCol="1" spcCol="0" rtlCol="0" fromWordArt="0" anchor="b" anchorCtr="0" forceAA="0" compatLnSpc="1">
            <a:noAutofit/>
          </a:bodyPr>
          <a:lstStyle/>
          <a:p>
            <a:pPr algn="ctr">
              <a:lnSpc>
                <a:spcPct val="90000"/>
              </a:lnSpc>
              <a:spcBef>
                <a:spcPct val="0"/>
              </a:spcBef>
              <a:spcAft>
                <a:spcPts val="600"/>
              </a:spcAft>
            </a:pPr>
            <a:endParaRPr lang="en-US" sz="7200" kern="1200" dirty="0">
              <a:solidFill>
                <a:schemeClr val="tx1"/>
              </a:solidFill>
              <a:latin typeface="Bitstream Charter" charset="0"/>
              <a:ea typeface="+mj-ea"/>
              <a:cs typeface="Bitstream Charter" charset="0"/>
            </a:endParaRPr>
          </a:p>
        </p:txBody>
      </p:sp>
      <p:pic>
        <p:nvPicPr>
          <p:cNvPr id="3" name="Picture 2" descr="WhatsApp Image 2025-02-16 at 9.05.12 PM.jpeg"/>
          <p:cNvPicPr>
            <a:picLocks noChangeAspect="1"/>
          </p:cNvPicPr>
          <p:nvPr/>
        </p:nvPicPr>
        <p:blipFill>
          <a:blip r:embed="rId3"/>
          <a:stretch>
            <a:fillRect/>
          </a:stretch>
        </p:blipFill>
        <p:spPr>
          <a:xfrm>
            <a:off x="1181101" y="587006"/>
            <a:ext cx="6846688" cy="394689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364822" y="867160"/>
            <a:ext cx="3009530" cy="21420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GB" sz="1600" b="1" dirty="0">
                <a:solidFill>
                  <a:srgbClr val="213163"/>
                </a:solidFill>
              </a:rPr>
              <a:t>Project Objectives</a:t>
            </a:r>
            <a:endParaRPr sz="1600" dirty="0"/>
          </a:p>
        </p:txBody>
      </p:sp>
      <p:pic>
        <p:nvPicPr>
          <p:cNvPr id="4" name="Picture 3"/>
          <p:cNvPicPr>
            <a:picLocks noChangeAspect="1"/>
          </p:cNvPicPr>
          <p:nvPr/>
        </p:nvPicPr>
        <p:blipFill>
          <a:blip r:embed="rId3"/>
          <a:stretch>
            <a:fillRect/>
          </a:stretch>
        </p:blipFill>
        <p:spPr>
          <a:xfrm>
            <a:off x="5235375" y="1228377"/>
            <a:ext cx="3194940" cy="3194940"/>
          </a:xfrm>
          <a:prstGeom prst="rect">
            <a:avLst/>
          </a:prstGeom>
        </p:spPr>
      </p:pic>
      <p:sp>
        <p:nvSpPr>
          <p:cNvPr id="6" name="Google Shape;62;g5fab984687_2_0"/>
          <p:cNvSpPr txBox="1"/>
          <p:nvPr/>
        </p:nvSpPr>
        <p:spPr>
          <a:xfrm>
            <a:off x="364822" y="1365005"/>
            <a:ext cx="3845164" cy="27719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82880" indent="-182880">
              <a:buFont typeface="Arial" panose="02080604020202020204" pitchFamily="34" charset="0"/>
              <a:buChar char="•"/>
            </a:pPr>
            <a:r>
              <a:rPr lang="en-US" dirty="0"/>
              <a:t>Problem Statement</a:t>
            </a:r>
          </a:p>
          <a:p>
            <a:pPr marL="182880" indent="-182880">
              <a:buFont typeface="Arial" panose="02080604020202020204" pitchFamily="34" charset="0"/>
              <a:buChar char="•"/>
            </a:pPr>
            <a:r>
              <a:rPr lang="en-US" dirty="0"/>
              <a:t>Project Overview – Introduction</a:t>
            </a:r>
          </a:p>
          <a:p>
            <a:pPr marL="182880" indent="-182880">
              <a:buFont typeface="Arial" panose="02080604020202020204" pitchFamily="34" charset="0"/>
              <a:buChar char="•"/>
            </a:pPr>
            <a:r>
              <a:rPr lang="en-US" dirty="0"/>
              <a:t>End Users</a:t>
            </a:r>
          </a:p>
          <a:p>
            <a:pPr marL="182880" indent="-182880">
              <a:buFont typeface="Arial" panose="02080604020202020204" pitchFamily="34" charset="0"/>
              <a:buChar char="•"/>
            </a:pPr>
            <a:r>
              <a:rPr lang="en-US" dirty="0"/>
              <a:t>Wow Factor in Project</a:t>
            </a:r>
          </a:p>
          <a:p>
            <a:pPr marL="182880" indent="-182880">
              <a:buFont typeface="Arial" panose="02080604020202020204" pitchFamily="34" charset="0"/>
              <a:buChar char="•"/>
            </a:pPr>
            <a:r>
              <a:rPr lang="en-US" dirty="0"/>
              <a:t>Modelling/Block Diagram/Flow of Project</a:t>
            </a:r>
          </a:p>
          <a:p>
            <a:pPr marL="182880" indent="-182880">
              <a:buFont typeface="Arial" panose="02080604020202020204" pitchFamily="34" charset="0"/>
              <a:buChar char="•"/>
            </a:pPr>
            <a:r>
              <a:rPr lang="en-US" dirty="0"/>
              <a:t>Result/outcomes</a:t>
            </a:r>
          </a:p>
          <a:p>
            <a:pPr marL="182880" indent="-182880">
              <a:buFont typeface="Arial" panose="02080604020202020204" pitchFamily="34" charset="0"/>
              <a:buChar char="•"/>
            </a:pPr>
            <a:r>
              <a:rPr lang="en-US" dirty="0"/>
              <a:t>Conclusion</a:t>
            </a:r>
          </a:p>
          <a:p>
            <a:pPr marL="182880" indent="-182880">
              <a:buFont typeface="Arial" panose="02080604020202020204" pitchFamily="34" charset="0"/>
              <a:buChar char="•"/>
            </a:pPr>
            <a:r>
              <a:rPr lang="en-US" dirty="0"/>
              <a:t>Future Perspective</a:t>
            </a:r>
          </a:p>
          <a:p>
            <a:pPr marL="182880" indent="-182880">
              <a:buFont typeface="Arial" panose="02080604020202020204" pitchFamily="34" charset="0"/>
              <a:buChar char="•"/>
            </a:pPr>
            <a:endParaRPr lang="en-US" dirty="0"/>
          </a:p>
          <a:p>
            <a:pPr marL="182880" indent="-182880">
              <a:buFont typeface="Arial" panose="02080604020202020204" pitchFamily="34" charset="0"/>
              <a:buChar char="•"/>
            </a:pPr>
            <a:endParaRPr lang="en-US" dirty="0"/>
          </a:p>
          <a:p>
            <a:pPr marL="182880" indent="-182880">
              <a:buFont typeface="Arial" panose="02080604020202020204" pitchFamily="34" charset="0"/>
              <a:buChar char="•"/>
            </a:pPr>
            <a:endParaRPr lang="en-US" dirty="0"/>
          </a:p>
          <a:p>
            <a:pPr marL="182880" indent="-182880">
              <a:buFont typeface="Arial" panose="02080604020202020204" pitchFamily="34" charset="0"/>
              <a:buChar char="•"/>
            </a:pPr>
            <a:endParaRPr lang="en-US" dirty="0"/>
          </a:p>
          <a:p>
            <a:pPr marL="182880" indent="-182880">
              <a:buFont typeface="Arial" panose="02080604020202020204" pitchFamily="34" charset="0"/>
              <a:buChar char="•"/>
            </a:pP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11700" y="243095"/>
            <a:ext cx="8520600" cy="572700"/>
          </a:xfrm>
        </p:spPr>
        <p:txBody>
          <a:bodyPr/>
          <a:lstStyle/>
          <a:p>
            <a:r>
              <a:rPr lang="en-IN" sz="2400" dirty="0">
                <a:solidFill>
                  <a:srgbClr val="002060"/>
                </a:solidFill>
              </a:rPr>
              <a:t>Problem Statement</a:t>
            </a:r>
          </a:p>
        </p:txBody>
      </p:sp>
      <p:sp>
        <p:nvSpPr>
          <p:cNvPr id="2" name="Text Box 1"/>
          <p:cNvSpPr txBox="1"/>
          <p:nvPr/>
        </p:nvSpPr>
        <p:spPr>
          <a:xfrm>
            <a:off x="360045" y="721360"/>
            <a:ext cx="8079105" cy="2031325"/>
          </a:xfrm>
          <a:prstGeom prst="rect">
            <a:avLst/>
          </a:prstGeom>
          <a:noFill/>
        </p:spPr>
        <p:txBody>
          <a:bodyPr wrap="square" rtlCol="0" anchor="t">
            <a:spAutoFit/>
          </a:bodyPr>
          <a:lstStyle/>
          <a:p>
            <a:r>
              <a:rPr lang="en-US" dirty="0"/>
              <a:t>The Crop Prediction using machine learning project aims to Accurate crop prediction for sustainability situations like</a:t>
            </a:r>
          </a:p>
          <a:p>
            <a:r>
              <a:rPr lang="en-US" dirty="0"/>
              <a:t> 1) Yield estimation under climate variability, </a:t>
            </a:r>
          </a:p>
          <a:p>
            <a:r>
              <a:rPr lang="en-US" dirty="0"/>
              <a:t> 2) Soil fertility impact on crops, </a:t>
            </a:r>
          </a:p>
          <a:p>
            <a:r>
              <a:rPr lang="en-US" dirty="0"/>
              <a:t> 3) Rainfall dependency for paddy growth,</a:t>
            </a:r>
          </a:p>
          <a:p>
            <a:r>
              <a:rPr lang="en-US" dirty="0"/>
              <a:t> 4) Pest influence on yield prediction,</a:t>
            </a:r>
          </a:p>
          <a:p>
            <a:r>
              <a:rPr lang="en-US" dirty="0"/>
              <a:t> 5) Market demand-based crop selection.</a:t>
            </a:r>
          </a:p>
          <a:p>
            <a:r>
              <a:rPr lang="en-US" dirty="0"/>
              <a:t>current crop prediction methods face challenges due to climate change, unpredictable weather patterns and soil degradation, highlighting the need for advanced machine learning solutions.  </a:t>
            </a:r>
          </a:p>
        </p:txBody>
      </p:sp>
      <p:pic>
        <p:nvPicPr>
          <p:cNvPr id="13" name="Picture 12" descr="WhatsApp Image 2025-02-16 at 5.42.07 PM.jpeg"/>
          <p:cNvPicPr>
            <a:picLocks noChangeAspect="1"/>
          </p:cNvPicPr>
          <p:nvPr/>
        </p:nvPicPr>
        <p:blipFill>
          <a:blip r:embed="rId2"/>
          <a:stretch>
            <a:fillRect/>
          </a:stretch>
        </p:blipFill>
        <p:spPr>
          <a:xfrm>
            <a:off x="476250" y="2933700"/>
            <a:ext cx="2305050" cy="1638300"/>
          </a:xfrm>
          <a:prstGeom prst="rect">
            <a:avLst/>
          </a:prstGeom>
        </p:spPr>
      </p:pic>
      <p:pic>
        <p:nvPicPr>
          <p:cNvPr id="14" name="Picture 13" descr="WhatsApp Image 2025-02-17 at 9.55.42 AM.jpeg"/>
          <p:cNvPicPr>
            <a:picLocks noChangeAspect="1"/>
          </p:cNvPicPr>
          <p:nvPr/>
        </p:nvPicPr>
        <p:blipFill>
          <a:blip r:embed="rId3"/>
          <a:stretch>
            <a:fillRect/>
          </a:stretch>
        </p:blipFill>
        <p:spPr>
          <a:xfrm>
            <a:off x="3366492" y="2914650"/>
            <a:ext cx="2411016" cy="1619250"/>
          </a:xfrm>
          <a:prstGeom prst="rect">
            <a:avLst/>
          </a:prstGeom>
        </p:spPr>
      </p:pic>
      <p:pic>
        <p:nvPicPr>
          <p:cNvPr id="15" name="Picture 14" descr="WhatsApp Image 2025-02-17 at 9.55.25 AM.jpeg"/>
          <p:cNvPicPr>
            <a:picLocks noChangeAspect="1"/>
          </p:cNvPicPr>
          <p:nvPr/>
        </p:nvPicPr>
        <p:blipFill>
          <a:blip r:embed="rId4"/>
          <a:stretch>
            <a:fillRect/>
          </a:stretch>
        </p:blipFill>
        <p:spPr>
          <a:xfrm>
            <a:off x="6457949" y="2914650"/>
            <a:ext cx="2153899" cy="16383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sz="2400" dirty="0">
                <a:solidFill>
                  <a:srgbClr val="002060"/>
                </a:solidFill>
              </a:rPr>
              <a:t>Project overview - Introduction</a:t>
            </a:r>
          </a:p>
        </p:txBody>
      </p:sp>
      <p:sp>
        <p:nvSpPr>
          <p:cNvPr id="2" name="Text Box 1"/>
          <p:cNvSpPr txBox="1"/>
          <p:nvPr/>
        </p:nvSpPr>
        <p:spPr>
          <a:xfrm>
            <a:off x="311785" y="1113155"/>
            <a:ext cx="8531225" cy="1815882"/>
          </a:xfrm>
          <a:prstGeom prst="rect">
            <a:avLst/>
          </a:prstGeom>
          <a:noFill/>
        </p:spPr>
        <p:txBody>
          <a:bodyPr wrap="square" rtlCol="0" anchor="t">
            <a:spAutoFit/>
          </a:bodyPr>
          <a:lstStyle/>
          <a:p>
            <a:r>
              <a:rPr lang="en-US" dirty="0"/>
              <a:t>The Crop Prediction using Machine Learning project is designed to improve agricultural productivity and sustainability. By analyzing key factors such as weather conditions, soil health, rainfall, and historical yield data, the model provides accurate forecasts. Machine learning algorithms process vast datasets to identify patterns and correlations, enabling farmers to make informed decisions about crop selection, planting schedules, and resource allocation. This technology helps mitigate the risks associated with climate change, unpredictable weather, and pest infestation. By integrating AI-driven solutions into agriculture, the project promotes sustainable framing practices, reduces economic loses, and improves overall efficiency, ensuring a stable and reliable food supply for future generations.</a:t>
            </a:r>
          </a:p>
        </p:txBody>
      </p:sp>
      <p:pic>
        <p:nvPicPr>
          <p:cNvPr id="6" name="Picture 5" descr="WhatsApp Image 2025-02-16 at 5.44.21 PM.jpeg"/>
          <p:cNvPicPr>
            <a:picLocks noChangeAspect="1"/>
          </p:cNvPicPr>
          <p:nvPr/>
        </p:nvPicPr>
        <p:blipFill>
          <a:blip r:embed="rId2"/>
          <a:stretch>
            <a:fillRect/>
          </a:stretch>
        </p:blipFill>
        <p:spPr>
          <a:xfrm>
            <a:off x="2362200" y="3009900"/>
            <a:ext cx="3924300" cy="186689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92650" y="149902"/>
            <a:ext cx="8520600" cy="590071"/>
          </a:xfrm>
        </p:spPr>
        <p:txBody>
          <a:bodyPr/>
          <a:lstStyle/>
          <a:p>
            <a:r>
              <a:rPr lang="en-IN" sz="2400" dirty="0">
                <a:solidFill>
                  <a:srgbClr val="002060"/>
                </a:solidFill>
              </a:rPr>
              <a:t>End User</a:t>
            </a:r>
          </a:p>
        </p:txBody>
      </p:sp>
      <p:pic>
        <p:nvPicPr>
          <p:cNvPr id="6" name="Picture 5" descr="WhatsApp Image 2025-02-16 at 5.42.09 PM.jpeg"/>
          <p:cNvPicPr>
            <a:picLocks noChangeAspect="1"/>
          </p:cNvPicPr>
          <p:nvPr/>
        </p:nvPicPr>
        <p:blipFill>
          <a:blip r:embed="rId2"/>
          <a:stretch>
            <a:fillRect/>
          </a:stretch>
        </p:blipFill>
        <p:spPr>
          <a:xfrm>
            <a:off x="1581150" y="1047750"/>
            <a:ext cx="5943600" cy="3524250"/>
          </a:xfrm>
          <a:prstGeom prst="rect">
            <a:avLst/>
          </a:prstGeom>
        </p:spPr>
      </p:pic>
      <p:sp>
        <p:nvSpPr>
          <p:cNvPr id="3" name="TextBox 2">
            <a:extLst>
              <a:ext uri="{FF2B5EF4-FFF2-40B4-BE49-F238E27FC236}">
                <a16:creationId xmlns:a16="http://schemas.microsoft.com/office/drawing/2014/main" id="{7590871A-85A7-0CF0-8D02-9C06B890B9AA}"/>
              </a:ext>
            </a:extLst>
          </p:cNvPr>
          <p:cNvSpPr txBox="1"/>
          <p:nvPr/>
        </p:nvSpPr>
        <p:spPr>
          <a:xfrm>
            <a:off x="921895" y="739973"/>
            <a:ext cx="904329" cy="307777"/>
          </a:xfrm>
          <a:prstGeom prst="rect">
            <a:avLst/>
          </a:prstGeom>
          <a:noFill/>
        </p:spPr>
        <p:txBody>
          <a:bodyPr wrap="square" rtlCol="0">
            <a:spAutoFit/>
          </a:bodyPr>
          <a:lstStyle/>
          <a:p>
            <a:r>
              <a:rPr lang="en-IN" dirty="0"/>
              <a:t>Farmers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51045" y="146575"/>
            <a:ext cx="8520600" cy="572700"/>
          </a:xfrm>
        </p:spPr>
        <p:txBody>
          <a:bodyPr/>
          <a:lstStyle/>
          <a:p>
            <a:r>
              <a:rPr lang="en-IN" sz="2400" dirty="0">
                <a:solidFill>
                  <a:srgbClr val="002060"/>
                </a:solidFill>
              </a:rPr>
              <a:t>Wow Factor in Solution</a:t>
            </a:r>
          </a:p>
        </p:txBody>
      </p:sp>
      <p:sp>
        <p:nvSpPr>
          <p:cNvPr id="3" name="TextBox 2"/>
          <p:cNvSpPr txBox="1"/>
          <p:nvPr/>
        </p:nvSpPr>
        <p:spPr>
          <a:xfrm>
            <a:off x="609600" y="1162050"/>
            <a:ext cx="5181600" cy="2677656"/>
          </a:xfrm>
          <a:prstGeom prst="rect">
            <a:avLst/>
          </a:prstGeom>
          <a:noFill/>
        </p:spPr>
        <p:txBody>
          <a:bodyPr wrap="square" rtlCol="0">
            <a:spAutoFit/>
          </a:bodyPr>
          <a:lstStyle/>
          <a:p>
            <a:pPr>
              <a:buFont typeface="Wingdings" pitchFamily="2" charset="2"/>
              <a:buChar char="§"/>
            </a:pPr>
            <a:r>
              <a:rPr lang="en-US" dirty="0"/>
              <a:t>  Effective Recommendation: Suggest best crop based on yield prediction and market demand for better productivity.</a:t>
            </a:r>
          </a:p>
          <a:p>
            <a:endParaRPr lang="en-US" dirty="0"/>
          </a:p>
          <a:p>
            <a:pPr>
              <a:buFont typeface="Wingdings" pitchFamily="2" charset="2"/>
              <a:buChar char="§"/>
            </a:pPr>
            <a:endParaRPr lang="en-US" dirty="0"/>
          </a:p>
          <a:p>
            <a:pPr>
              <a:buFont typeface="Wingdings" pitchFamily="2" charset="2"/>
              <a:buChar char="§"/>
            </a:pPr>
            <a:r>
              <a:rPr lang="en-US" dirty="0"/>
              <a:t>  Real-time Tracking: Monitors crop growth and helps farmers make quick and informed decisions.</a:t>
            </a:r>
          </a:p>
          <a:p>
            <a:pPr>
              <a:buFont typeface="Wingdings" pitchFamily="2" charset="2"/>
              <a:buChar char="§"/>
            </a:pPr>
            <a:endParaRPr lang="en-US" dirty="0"/>
          </a:p>
          <a:p>
            <a:endParaRPr lang="en-US" dirty="0"/>
          </a:p>
          <a:p>
            <a:pPr>
              <a:buFont typeface="Wingdings" pitchFamily="2" charset="2"/>
              <a:buChar char="§"/>
            </a:pPr>
            <a:r>
              <a:rPr lang="en-US" dirty="0"/>
              <a:t>  Improve Safety: Protecting user data through authentication, encryption, and access control measures.</a:t>
            </a:r>
          </a:p>
          <a:p>
            <a:pPr>
              <a:buFont typeface="Wingdings" pitchFamily="2" charset="2"/>
              <a:buChar char="§"/>
            </a:pPr>
            <a:endParaRPr lang="en-US" dirty="0"/>
          </a:p>
          <a:p>
            <a:pPr>
              <a:buFont typeface="Wingdings" pitchFamily="2" charset="2"/>
              <a:buChar char="§"/>
            </a:pPr>
            <a:endParaRPr lang="en-US" dirty="0"/>
          </a:p>
        </p:txBody>
      </p:sp>
      <p:pic>
        <p:nvPicPr>
          <p:cNvPr id="4" name="Picture 3" descr="WhatsApp Image 2025-02-26 at 2.28.00 PM.jpeg"/>
          <p:cNvPicPr>
            <a:picLocks noChangeAspect="1"/>
          </p:cNvPicPr>
          <p:nvPr/>
        </p:nvPicPr>
        <p:blipFill>
          <a:blip r:embed="rId2"/>
          <a:stretch>
            <a:fillRect/>
          </a:stretch>
        </p:blipFill>
        <p:spPr>
          <a:xfrm>
            <a:off x="5619750" y="1090612"/>
            <a:ext cx="3181350" cy="26955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41875" y="591710"/>
            <a:ext cx="8520600" cy="572700"/>
          </a:xfrm>
        </p:spPr>
        <p:txBody>
          <a:bodyPr/>
          <a:lstStyle/>
          <a:p>
            <a:r>
              <a:rPr lang="en-IN" sz="2400" dirty="0">
                <a:solidFill>
                  <a:srgbClr val="002060"/>
                </a:solidFill>
              </a:rPr>
              <a:t>Modelling</a:t>
            </a:r>
          </a:p>
        </p:txBody>
      </p:sp>
      <p:sp>
        <p:nvSpPr>
          <p:cNvPr id="2" name="Text Box 1"/>
          <p:cNvSpPr txBox="1"/>
          <p:nvPr/>
        </p:nvSpPr>
        <p:spPr>
          <a:xfrm>
            <a:off x="859790" y="1250315"/>
            <a:ext cx="6941820" cy="3323987"/>
          </a:xfrm>
          <a:prstGeom prst="rect">
            <a:avLst/>
          </a:prstGeom>
          <a:noFill/>
        </p:spPr>
        <p:txBody>
          <a:bodyPr wrap="square" rtlCol="0" anchor="t">
            <a:spAutoFit/>
          </a:bodyPr>
          <a:lstStyle/>
          <a:p>
            <a:pPr>
              <a:buFont typeface="Wingdings" pitchFamily="2" charset="2"/>
              <a:buChar char="v"/>
            </a:pPr>
            <a:r>
              <a:rPr lang="en-US" b="1" dirty="0"/>
              <a:t>     Data Collection &amp; Processing:  </a:t>
            </a:r>
            <a:r>
              <a:rPr lang="en-US" dirty="0"/>
              <a:t>Gather historical data on soil type, weather, rainfall, and past yields, then clean and normalize it for accuracy.</a:t>
            </a:r>
          </a:p>
          <a:p>
            <a:endParaRPr lang="en-US" dirty="0"/>
          </a:p>
          <a:p>
            <a:pPr>
              <a:buFont typeface="Wingdings" pitchFamily="2" charset="2"/>
              <a:buChar char="v"/>
            </a:pPr>
            <a:r>
              <a:rPr lang="en-US" dirty="0"/>
              <a:t>     </a:t>
            </a:r>
            <a:r>
              <a:rPr lang="en-US" b="1" dirty="0"/>
              <a:t>Feature Selection &amp; Engineering: </a:t>
            </a:r>
            <a:r>
              <a:rPr lang="en-US" dirty="0"/>
              <a:t>Identify key factors affecting crop growth, such as temperature, soil nutrients, and humidity, to improve model performance.</a:t>
            </a:r>
          </a:p>
          <a:p>
            <a:endParaRPr lang="en-US" dirty="0"/>
          </a:p>
          <a:p>
            <a:pPr>
              <a:buFont typeface="Wingdings" pitchFamily="2" charset="2"/>
              <a:buChar char="v"/>
            </a:pPr>
            <a:r>
              <a:rPr lang="en-US" dirty="0"/>
              <a:t>      </a:t>
            </a:r>
            <a:r>
              <a:rPr lang="en-US" b="1" dirty="0"/>
              <a:t>Model Selection &amp; Testing:</a:t>
            </a:r>
            <a:r>
              <a:rPr lang="en-US" dirty="0"/>
              <a:t> Choosing appropriate machine learning algorithms based on data complexity and accuracy requirement like Regression model, Classification model, Deep learning to train the model on historical data.</a:t>
            </a:r>
          </a:p>
          <a:p>
            <a:endParaRPr lang="en-US" dirty="0"/>
          </a:p>
          <a:p>
            <a:pPr>
              <a:buFont typeface="Wingdings" pitchFamily="2" charset="2"/>
              <a:buChar char="v"/>
            </a:pPr>
            <a:r>
              <a:rPr lang="en-US" dirty="0"/>
              <a:t>      </a:t>
            </a:r>
            <a:r>
              <a:rPr lang="en-US" b="1" dirty="0"/>
              <a:t>Testing &amp; Evaluation:</a:t>
            </a:r>
            <a:r>
              <a:rPr lang="en-US" dirty="0"/>
              <a:t> Validate the model using testing datasets and performance metrics like accuracy, RMSE, and F1-score to ensure reliability</a:t>
            </a:r>
          </a:p>
          <a:p>
            <a:endParaRPr lang="en-US" dirty="0"/>
          </a:p>
          <a:p>
            <a:pPr>
              <a:buFont typeface="Wingdings" pitchFamily="2" charset="2"/>
              <a:buChar char="v"/>
            </a:pPr>
            <a:r>
              <a:rPr lang="en-US" dirty="0"/>
              <a:t>       </a:t>
            </a:r>
            <a:r>
              <a:rPr lang="en-US" b="1" dirty="0"/>
              <a:t>Deployment &amp; Real-time Prediction: </a:t>
            </a:r>
            <a:r>
              <a:rPr lang="en-US" dirty="0"/>
              <a:t>Deploy the model on cloud or mobile platforms to a user-friendly application for farmers continuous prediction updates.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p:nvPr/>
        </p:nvSpPr>
        <p:spPr>
          <a:xfrm>
            <a:off x="137160" y="203835"/>
            <a:ext cx="3175000" cy="521970"/>
          </a:xfrm>
          <a:prstGeom prst="rect">
            <a:avLst/>
          </a:prstGeom>
          <a:noFill/>
        </p:spPr>
        <p:txBody>
          <a:bodyPr wrap="square" rtlCol="0">
            <a:spAutoFit/>
          </a:bodyPr>
          <a:lstStyle/>
          <a:p>
            <a:r>
              <a:rPr lang="en-US" sz="2800" u="sng" dirty="0">
                <a:solidFill>
                  <a:schemeClr val="tx1"/>
                </a:solidFill>
              </a:rPr>
              <a:t>FLOW CHART</a:t>
            </a:r>
          </a:p>
        </p:txBody>
      </p:sp>
      <p:sp>
        <p:nvSpPr>
          <p:cNvPr id="6" name="Flowchart: Magnetic Disk 5"/>
          <p:cNvSpPr/>
          <p:nvPr/>
        </p:nvSpPr>
        <p:spPr>
          <a:xfrm>
            <a:off x="706211" y="770164"/>
            <a:ext cx="1453765" cy="865939"/>
          </a:xfrm>
          <a:prstGeom prst="flowChartMagneticDisk">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a:t>Crop production data </a:t>
            </a:r>
          </a:p>
          <a:p>
            <a:pPr algn="ctr"/>
            <a:r>
              <a:rPr lang="en-US" sz="1000" dirty="0"/>
              <a:t>Pesticides data</a:t>
            </a:r>
          </a:p>
          <a:p>
            <a:pPr algn="ctr"/>
            <a:r>
              <a:rPr lang="en-US" sz="1000" dirty="0"/>
              <a:t>Climate data</a:t>
            </a:r>
          </a:p>
        </p:txBody>
      </p:sp>
      <p:sp>
        <p:nvSpPr>
          <p:cNvPr id="7" name="Rectangle 6"/>
          <p:cNvSpPr/>
          <p:nvPr/>
        </p:nvSpPr>
        <p:spPr>
          <a:xfrm>
            <a:off x="774247" y="1855107"/>
            <a:ext cx="1277257" cy="23223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000" dirty="0"/>
              <a:t>preprocessing</a:t>
            </a:r>
          </a:p>
        </p:txBody>
      </p:sp>
      <p:sp>
        <p:nvSpPr>
          <p:cNvPr id="8" name="Rectangle 7"/>
          <p:cNvSpPr/>
          <p:nvPr/>
        </p:nvSpPr>
        <p:spPr>
          <a:xfrm>
            <a:off x="784679" y="2291897"/>
            <a:ext cx="1204686" cy="24674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000" dirty="0"/>
              <a:t>Data Analysis</a:t>
            </a:r>
          </a:p>
        </p:txBody>
      </p:sp>
      <p:sp>
        <p:nvSpPr>
          <p:cNvPr id="9" name="Rounded Rectangle 8"/>
          <p:cNvSpPr/>
          <p:nvPr/>
        </p:nvSpPr>
        <p:spPr>
          <a:xfrm>
            <a:off x="434068" y="2841625"/>
            <a:ext cx="2109107" cy="205422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1" name="Rectangle 10"/>
          <p:cNvSpPr/>
          <p:nvPr/>
        </p:nvSpPr>
        <p:spPr>
          <a:xfrm>
            <a:off x="531130" y="3914775"/>
            <a:ext cx="1640569" cy="295275"/>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000" dirty="0"/>
              <a:t>Log transforming targets</a:t>
            </a:r>
          </a:p>
        </p:txBody>
      </p:sp>
      <p:sp>
        <p:nvSpPr>
          <p:cNvPr id="12" name="Rectangle 11"/>
          <p:cNvSpPr/>
          <p:nvPr/>
        </p:nvSpPr>
        <p:spPr>
          <a:xfrm>
            <a:off x="1257754" y="3540125"/>
            <a:ext cx="1195509" cy="275771"/>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000" dirty="0"/>
              <a:t>Normalization</a:t>
            </a:r>
          </a:p>
        </p:txBody>
      </p:sp>
      <p:sp>
        <p:nvSpPr>
          <p:cNvPr id="17" name="Rectangle 16"/>
          <p:cNvSpPr/>
          <p:nvPr/>
        </p:nvSpPr>
        <p:spPr>
          <a:xfrm>
            <a:off x="592748" y="4325816"/>
            <a:ext cx="1807552" cy="43668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000" dirty="0"/>
              <a:t>Randomly picking 70% of the data as training set and 30% as testing set</a:t>
            </a:r>
          </a:p>
        </p:txBody>
      </p:sp>
      <p:sp>
        <p:nvSpPr>
          <p:cNvPr id="18" name="Rounded Rectangle 17"/>
          <p:cNvSpPr/>
          <p:nvPr/>
        </p:nvSpPr>
        <p:spPr>
          <a:xfrm>
            <a:off x="3278065" y="2814271"/>
            <a:ext cx="1406769" cy="1148129"/>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19" name="Rounded Rectangle 18"/>
          <p:cNvSpPr/>
          <p:nvPr/>
        </p:nvSpPr>
        <p:spPr>
          <a:xfrm>
            <a:off x="5114925" y="1428750"/>
            <a:ext cx="1971675" cy="159067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20" name="Rounded Rectangle 19"/>
          <p:cNvSpPr/>
          <p:nvPr/>
        </p:nvSpPr>
        <p:spPr>
          <a:xfrm>
            <a:off x="545925" y="3168475"/>
            <a:ext cx="1482900" cy="299078"/>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000" dirty="0"/>
              <a:t>Encoding categorical variables</a:t>
            </a:r>
          </a:p>
        </p:txBody>
      </p:sp>
      <p:sp>
        <p:nvSpPr>
          <p:cNvPr id="21" name="Rounded Rectangle 20"/>
          <p:cNvSpPr/>
          <p:nvPr/>
        </p:nvSpPr>
        <p:spPr>
          <a:xfrm>
            <a:off x="5448300" y="3343275"/>
            <a:ext cx="1426257" cy="440643"/>
          </a:xfrm>
          <a:prstGeom prst="roundRect">
            <a:avLst/>
          </a:prstGeom>
          <a:solidFill>
            <a:schemeClr val="accent5">
              <a:lumMod val="60000"/>
              <a:lumOff val="40000"/>
            </a:schemeClr>
          </a:solidFill>
          <a:ln w="38100">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a:t>Decision System</a:t>
            </a:r>
          </a:p>
        </p:txBody>
      </p:sp>
      <p:sp>
        <p:nvSpPr>
          <p:cNvPr id="22" name="Rounded Rectangle 21"/>
          <p:cNvSpPr/>
          <p:nvPr/>
        </p:nvSpPr>
        <p:spPr>
          <a:xfrm>
            <a:off x="5476875" y="4152167"/>
            <a:ext cx="1333500" cy="505558"/>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dirty="0"/>
              <a:t>Estimating Crop</a:t>
            </a:r>
          </a:p>
          <a:p>
            <a:pPr algn="ctr"/>
            <a:r>
              <a:rPr lang="en-US" sz="1200" dirty="0"/>
              <a:t>yield</a:t>
            </a:r>
          </a:p>
        </p:txBody>
      </p:sp>
      <p:sp>
        <p:nvSpPr>
          <p:cNvPr id="23" name="Rectangle 22"/>
          <p:cNvSpPr/>
          <p:nvPr/>
        </p:nvSpPr>
        <p:spPr>
          <a:xfrm>
            <a:off x="3429000" y="3101487"/>
            <a:ext cx="1107098" cy="175113"/>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000" dirty="0"/>
              <a:t>Random Forest</a:t>
            </a:r>
          </a:p>
        </p:txBody>
      </p:sp>
      <p:sp>
        <p:nvSpPr>
          <p:cNvPr id="24" name="Rectangle 23"/>
          <p:cNvSpPr/>
          <p:nvPr/>
        </p:nvSpPr>
        <p:spPr>
          <a:xfrm>
            <a:off x="3534508" y="3401890"/>
            <a:ext cx="852854" cy="149469"/>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000" dirty="0"/>
              <a:t>GBM</a:t>
            </a:r>
          </a:p>
        </p:txBody>
      </p:sp>
      <p:sp>
        <p:nvSpPr>
          <p:cNvPr id="25" name="Rectangle 24"/>
          <p:cNvSpPr/>
          <p:nvPr/>
        </p:nvSpPr>
        <p:spPr>
          <a:xfrm>
            <a:off x="3522785" y="3686174"/>
            <a:ext cx="844061" cy="14947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sz="1000" dirty="0"/>
              <a:t>SVM</a:t>
            </a:r>
          </a:p>
        </p:txBody>
      </p:sp>
      <p:sp>
        <p:nvSpPr>
          <p:cNvPr id="27" name="Rectangle 26"/>
          <p:cNvSpPr/>
          <p:nvPr/>
        </p:nvSpPr>
        <p:spPr>
          <a:xfrm>
            <a:off x="5419726" y="2019300"/>
            <a:ext cx="1200150" cy="180975"/>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000" dirty="0"/>
              <a:t>Testing models</a:t>
            </a:r>
          </a:p>
        </p:txBody>
      </p:sp>
      <p:sp>
        <p:nvSpPr>
          <p:cNvPr id="28" name="Rectangle 27"/>
          <p:cNvSpPr/>
          <p:nvPr/>
        </p:nvSpPr>
        <p:spPr>
          <a:xfrm>
            <a:off x="5372100" y="2324100"/>
            <a:ext cx="1428750" cy="5334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000" dirty="0"/>
              <a:t>Picking best models</a:t>
            </a:r>
          </a:p>
          <a:p>
            <a:pPr algn="ctr"/>
            <a:r>
              <a:rPr lang="en-US" sz="1000" dirty="0"/>
              <a:t>Based on</a:t>
            </a:r>
          </a:p>
          <a:p>
            <a:pPr algn="ctr"/>
            <a:r>
              <a:rPr lang="en-US" sz="1000" dirty="0"/>
              <a:t>Performance metrices</a:t>
            </a:r>
          </a:p>
        </p:txBody>
      </p:sp>
      <p:sp>
        <p:nvSpPr>
          <p:cNvPr id="29" name="TextBox 28"/>
          <p:cNvSpPr txBox="1"/>
          <p:nvPr/>
        </p:nvSpPr>
        <p:spPr>
          <a:xfrm>
            <a:off x="574675" y="2838449"/>
            <a:ext cx="1805302" cy="307777"/>
          </a:xfrm>
          <a:prstGeom prst="rect">
            <a:avLst/>
          </a:prstGeom>
          <a:noFill/>
        </p:spPr>
        <p:txBody>
          <a:bodyPr wrap="none" rtlCol="0">
            <a:spAutoFit/>
          </a:bodyPr>
          <a:lstStyle/>
          <a:p>
            <a:r>
              <a:rPr lang="en-US" dirty="0"/>
              <a:t>Feature Engineering</a:t>
            </a:r>
          </a:p>
        </p:txBody>
      </p:sp>
      <p:sp>
        <p:nvSpPr>
          <p:cNvPr id="26" name="TextBox 25"/>
          <p:cNvSpPr txBox="1"/>
          <p:nvPr/>
        </p:nvSpPr>
        <p:spPr>
          <a:xfrm>
            <a:off x="3276600" y="2790825"/>
            <a:ext cx="1388522" cy="307777"/>
          </a:xfrm>
          <a:prstGeom prst="rect">
            <a:avLst/>
          </a:prstGeom>
          <a:noFill/>
        </p:spPr>
        <p:txBody>
          <a:bodyPr wrap="none" rtlCol="0">
            <a:spAutoFit/>
          </a:bodyPr>
          <a:lstStyle/>
          <a:p>
            <a:r>
              <a:rPr lang="en-US" dirty="0"/>
              <a:t>Training Phase</a:t>
            </a:r>
          </a:p>
        </p:txBody>
      </p:sp>
      <p:sp>
        <p:nvSpPr>
          <p:cNvPr id="30" name="TextBox 29"/>
          <p:cNvSpPr txBox="1"/>
          <p:nvPr/>
        </p:nvSpPr>
        <p:spPr>
          <a:xfrm>
            <a:off x="5105400" y="1466850"/>
            <a:ext cx="2066925" cy="523220"/>
          </a:xfrm>
          <a:prstGeom prst="rect">
            <a:avLst/>
          </a:prstGeom>
          <a:noFill/>
        </p:spPr>
        <p:txBody>
          <a:bodyPr wrap="square" rtlCol="0">
            <a:spAutoFit/>
          </a:bodyPr>
          <a:lstStyle/>
          <a:p>
            <a:r>
              <a:rPr lang="en-US" dirty="0"/>
              <a:t>Testing and Evaluation </a:t>
            </a:r>
          </a:p>
          <a:p>
            <a:r>
              <a:rPr lang="en-US" dirty="0"/>
              <a:t>            phase</a:t>
            </a:r>
          </a:p>
        </p:txBody>
      </p:sp>
      <p:sp>
        <p:nvSpPr>
          <p:cNvPr id="32" name="Rounded Rectangle 31"/>
          <p:cNvSpPr/>
          <p:nvPr/>
        </p:nvSpPr>
        <p:spPr>
          <a:xfrm>
            <a:off x="7743825" y="3324225"/>
            <a:ext cx="1209675" cy="457200"/>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000" dirty="0"/>
              <a:t>New Crop Yield</a:t>
            </a:r>
          </a:p>
          <a:p>
            <a:pPr algn="ctr"/>
            <a:r>
              <a:rPr lang="en-US" sz="1000" dirty="0"/>
              <a:t>Data</a:t>
            </a:r>
          </a:p>
        </p:txBody>
      </p:sp>
      <p:cxnSp>
        <p:nvCxnSpPr>
          <p:cNvPr id="36" name="Straight Arrow Connector 35"/>
          <p:cNvCxnSpPr/>
          <p:nvPr/>
        </p:nvCxnSpPr>
        <p:spPr>
          <a:xfrm>
            <a:off x="1385887" y="1657349"/>
            <a:ext cx="0" cy="200025"/>
          </a:xfrm>
          <a:prstGeom prst="straightConnector1">
            <a:avLst/>
          </a:prstGeom>
          <a:ln w="12700">
            <a:tailEnd type="arrow"/>
          </a:ln>
        </p:spPr>
        <p:style>
          <a:lnRef idx="1">
            <a:schemeClr val="dk1"/>
          </a:lnRef>
          <a:fillRef idx="0">
            <a:schemeClr val="dk1"/>
          </a:fillRef>
          <a:effectRef idx="0">
            <a:schemeClr val="dk1"/>
          </a:effectRef>
          <a:fontRef idx="minor">
            <a:schemeClr val="tx1"/>
          </a:fontRef>
        </p:style>
      </p:cxnSp>
      <p:cxnSp>
        <p:nvCxnSpPr>
          <p:cNvPr id="47" name="Straight Arrow Connector 46"/>
          <p:cNvCxnSpPr/>
          <p:nvPr/>
        </p:nvCxnSpPr>
        <p:spPr>
          <a:xfrm>
            <a:off x="1390651" y="2095500"/>
            <a:ext cx="0" cy="200025"/>
          </a:xfrm>
          <a:prstGeom prst="straightConnector1">
            <a:avLst/>
          </a:prstGeom>
          <a:ln w="12700">
            <a:tailEnd type="arrow"/>
          </a:ln>
        </p:spPr>
        <p:style>
          <a:lnRef idx="1">
            <a:schemeClr val="dk1"/>
          </a:lnRef>
          <a:fillRef idx="0">
            <a:schemeClr val="dk1"/>
          </a:fillRef>
          <a:effectRef idx="0">
            <a:schemeClr val="dk1"/>
          </a:effectRef>
          <a:fontRef idx="minor">
            <a:schemeClr val="tx1"/>
          </a:fontRef>
        </p:style>
      </p:cxnSp>
      <p:cxnSp>
        <p:nvCxnSpPr>
          <p:cNvPr id="48" name="Straight Arrow Connector 47"/>
          <p:cNvCxnSpPr/>
          <p:nvPr/>
        </p:nvCxnSpPr>
        <p:spPr>
          <a:xfrm flipH="1">
            <a:off x="1385888" y="2547938"/>
            <a:ext cx="1" cy="295275"/>
          </a:xfrm>
          <a:prstGeom prst="straightConnector1">
            <a:avLst/>
          </a:prstGeom>
          <a:ln w="1270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64" name="Straight Connector 63"/>
          <p:cNvCxnSpPr/>
          <p:nvPr/>
        </p:nvCxnSpPr>
        <p:spPr>
          <a:xfrm>
            <a:off x="1447799" y="4886326"/>
            <a:ext cx="0" cy="171450"/>
          </a:xfrm>
          <a:prstGeom prst="line">
            <a:avLst/>
          </a:prstGeom>
          <a:ln w="12700"/>
        </p:spPr>
        <p:style>
          <a:lnRef idx="1">
            <a:schemeClr val="dk1"/>
          </a:lnRef>
          <a:fillRef idx="0">
            <a:schemeClr val="dk1"/>
          </a:fillRef>
          <a:effectRef idx="0">
            <a:schemeClr val="dk1"/>
          </a:effectRef>
          <a:fontRef idx="minor">
            <a:schemeClr val="tx1"/>
          </a:fontRef>
        </p:style>
      </p:cxnSp>
      <p:cxnSp>
        <p:nvCxnSpPr>
          <p:cNvPr id="66" name="Straight Connector 65"/>
          <p:cNvCxnSpPr/>
          <p:nvPr/>
        </p:nvCxnSpPr>
        <p:spPr>
          <a:xfrm flipV="1">
            <a:off x="1443778" y="5024438"/>
            <a:ext cx="2571010" cy="28044"/>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cxnSp>
        <p:nvCxnSpPr>
          <p:cNvPr id="78" name="Straight Arrow Connector 77"/>
          <p:cNvCxnSpPr/>
          <p:nvPr/>
        </p:nvCxnSpPr>
        <p:spPr>
          <a:xfrm flipH="1" flipV="1">
            <a:off x="3995739" y="3962400"/>
            <a:ext cx="9525" cy="1066800"/>
          </a:xfrm>
          <a:prstGeom prst="straightConnector1">
            <a:avLst/>
          </a:prstGeom>
          <a:ln w="12700">
            <a:tailEnd type="arrow"/>
          </a:ln>
        </p:spPr>
        <p:style>
          <a:lnRef idx="1">
            <a:schemeClr val="dk1"/>
          </a:lnRef>
          <a:fillRef idx="0">
            <a:schemeClr val="dk1"/>
          </a:fillRef>
          <a:effectRef idx="0">
            <a:schemeClr val="dk1"/>
          </a:effectRef>
          <a:fontRef idx="minor">
            <a:schemeClr val="tx1"/>
          </a:fontRef>
        </p:style>
      </p:cxnSp>
      <p:cxnSp>
        <p:nvCxnSpPr>
          <p:cNvPr id="86" name="Straight Connector 85"/>
          <p:cNvCxnSpPr/>
          <p:nvPr/>
        </p:nvCxnSpPr>
        <p:spPr>
          <a:xfrm flipV="1">
            <a:off x="3973287" y="1059873"/>
            <a:ext cx="2968" cy="1764972"/>
          </a:xfrm>
          <a:prstGeom prst="line">
            <a:avLst/>
          </a:prstGeom>
          <a:ln w="12700"/>
        </p:spPr>
        <p:style>
          <a:lnRef idx="1">
            <a:schemeClr val="dk1"/>
          </a:lnRef>
          <a:fillRef idx="0">
            <a:schemeClr val="dk1"/>
          </a:fillRef>
          <a:effectRef idx="0">
            <a:schemeClr val="dk1"/>
          </a:effectRef>
          <a:fontRef idx="minor">
            <a:schemeClr val="tx1"/>
          </a:fontRef>
        </p:style>
      </p:cxnSp>
      <p:cxnSp>
        <p:nvCxnSpPr>
          <p:cNvPr id="93" name="Straight Connector 92"/>
          <p:cNvCxnSpPr/>
          <p:nvPr/>
        </p:nvCxnSpPr>
        <p:spPr>
          <a:xfrm flipV="1">
            <a:off x="3983182" y="1039091"/>
            <a:ext cx="2112818" cy="27709"/>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cxnSp>
        <p:nvCxnSpPr>
          <p:cNvPr id="95" name="Straight Arrow Connector 94"/>
          <p:cNvCxnSpPr/>
          <p:nvPr/>
        </p:nvCxnSpPr>
        <p:spPr>
          <a:xfrm>
            <a:off x="6096000" y="1046018"/>
            <a:ext cx="4763" cy="375805"/>
          </a:xfrm>
          <a:prstGeom prst="straightConnector1">
            <a:avLst/>
          </a:prstGeom>
          <a:ln w="12700">
            <a:tailEnd type="arrow"/>
          </a:ln>
        </p:spPr>
        <p:style>
          <a:lnRef idx="1">
            <a:schemeClr val="dk1"/>
          </a:lnRef>
          <a:fillRef idx="0">
            <a:schemeClr val="dk1"/>
          </a:fillRef>
          <a:effectRef idx="0">
            <a:schemeClr val="dk1"/>
          </a:effectRef>
          <a:fontRef idx="minor">
            <a:schemeClr val="tx1"/>
          </a:fontRef>
        </p:style>
      </p:cxnSp>
      <p:cxnSp>
        <p:nvCxnSpPr>
          <p:cNvPr id="96" name="Straight Arrow Connector 95"/>
          <p:cNvCxnSpPr/>
          <p:nvPr/>
        </p:nvCxnSpPr>
        <p:spPr>
          <a:xfrm flipH="1">
            <a:off x="6096434" y="3032847"/>
            <a:ext cx="1" cy="295275"/>
          </a:xfrm>
          <a:prstGeom prst="straightConnector1">
            <a:avLst/>
          </a:prstGeom>
          <a:ln w="1270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97" name="Straight Arrow Connector 96"/>
          <p:cNvCxnSpPr/>
          <p:nvPr/>
        </p:nvCxnSpPr>
        <p:spPr>
          <a:xfrm>
            <a:off x="6095999" y="3796145"/>
            <a:ext cx="7362" cy="377104"/>
          </a:xfrm>
          <a:prstGeom prst="straightConnector1">
            <a:avLst/>
          </a:prstGeom>
          <a:ln w="1270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100" name="Straight Arrow Connector 99"/>
          <p:cNvCxnSpPr>
            <a:endCxn id="21" idx="3"/>
          </p:cNvCxnSpPr>
          <p:nvPr/>
        </p:nvCxnSpPr>
        <p:spPr>
          <a:xfrm flipH="1" flipV="1">
            <a:off x="6874557" y="3563597"/>
            <a:ext cx="877062" cy="3948"/>
          </a:xfrm>
          <a:prstGeom prst="straightConnector1">
            <a:avLst/>
          </a:prstGeom>
          <a:ln w="12700">
            <a:solidFill>
              <a:schemeClr val="tx1"/>
            </a:solidFill>
            <a:tailEnd type="arrow"/>
          </a:ln>
        </p:spPr>
        <p:style>
          <a:lnRef idx="1">
            <a:schemeClr val="dk1"/>
          </a:lnRef>
          <a:fillRef idx="0">
            <a:schemeClr val="dk1"/>
          </a:fillRef>
          <a:effectRef idx="0">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wedge/>
      </p:transition>
    </mc:Choice>
    <mc:Fallback xmlns="">
      <p:transition spd="slow">
        <p:wedg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sz="2400" dirty="0">
                <a:solidFill>
                  <a:srgbClr val="002060"/>
                </a:solidFill>
              </a:rPr>
              <a:t>Result / Outcomes</a:t>
            </a:r>
            <a:endParaRPr lang="en-US" dirty="0"/>
          </a:p>
        </p:txBody>
      </p:sp>
      <p:sp>
        <p:nvSpPr>
          <p:cNvPr id="2" name="Text Box 1"/>
          <p:cNvSpPr txBox="1"/>
          <p:nvPr/>
        </p:nvSpPr>
        <p:spPr>
          <a:xfrm>
            <a:off x="311785" y="948055"/>
            <a:ext cx="8519160" cy="1600438"/>
          </a:xfrm>
          <a:prstGeom prst="rect">
            <a:avLst/>
          </a:prstGeom>
          <a:noFill/>
        </p:spPr>
        <p:txBody>
          <a:bodyPr wrap="square" rtlCol="0" anchor="t">
            <a:spAutoFit/>
          </a:bodyPr>
          <a:lstStyle/>
          <a:p>
            <a:pPr>
              <a:buFont typeface="Wingdings" pitchFamily="2" charset="2"/>
              <a:buChar char="Ø"/>
            </a:pPr>
            <a:r>
              <a:rPr lang="en-US" dirty="0"/>
              <a:t>   We developed a user-friendly platform with a Login and Registration page where farmers can create accounts and securely access the system.</a:t>
            </a:r>
          </a:p>
          <a:p>
            <a:pPr>
              <a:buFont typeface="Wingdings" pitchFamily="2" charset="2"/>
              <a:buChar char="Ø"/>
            </a:pPr>
            <a:endParaRPr lang="en-US" dirty="0"/>
          </a:p>
          <a:p>
            <a:pPr>
              <a:buFont typeface="Wingdings" pitchFamily="2" charset="2"/>
              <a:buChar char="Ø"/>
            </a:pPr>
            <a:r>
              <a:rPr lang="en-US" dirty="0"/>
              <a:t>  The Crop yield Prediction page allows farmers to enter details like soil type, temperature, and rainfall to get accurate yield forecasts.</a:t>
            </a:r>
          </a:p>
          <a:p>
            <a:pPr>
              <a:buFont typeface="Wingdings" pitchFamily="2" charset="2"/>
              <a:buChar char="Ø"/>
            </a:pPr>
            <a:endParaRPr lang="en-US" dirty="0"/>
          </a:p>
          <a:p>
            <a:pPr>
              <a:buFont typeface="Wingdings" pitchFamily="2" charset="2"/>
              <a:buChar char="Ø"/>
            </a:pPr>
            <a:r>
              <a:rPr lang="en-US" dirty="0"/>
              <a:t>  This helps them make informed decisions, improve productivity, and make profits efficiently.</a:t>
            </a:r>
          </a:p>
        </p:txBody>
      </p:sp>
      <p:pic>
        <p:nvPicPr>
          <p:cNvPr id="8" name="Picture 7" descr="WhatsApp Image 2025-02-26 at 2.46.09 PM.jpeg"/>
          <p:cNvPicPr>
            <a:picLocks noChangeAspect="1"/>
          </p:cNvPicPr>
          <p:nvPr/>
        </p:nvPicPr>
        <p:blipFill>
          <a:blip r:embed="rId2"/>
          <a:stretch>
            <a:fillRect/>
          </a:stretch>
        </p:blipFill>
        <p:spPr>
          <a:xfrm>
            <a:off x="2628900" y="2510970"/>
            <a:ext cx="3844471" cy="2632529"/>
          </a:xfrm>
          <a:prstGeom prst="rect">
            <a:avLst/>
          </a:prstGeom>
        </p:spPr>
      </p:pic>
    </p:spTree>
  </p:cSld>
  <p:clrMapOvr>
    <a:masterClrMapping/>
  </p:clrMapOvr>
</p:sld>
</file>

<file path=ppt/theme/theme1.xml><?xml version="1.0" encoding="utf-8"?>
<a:theme xmlns:a="http://schemas.openxmlformats.org/drawingml/2006/main" name="Simple Light">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564</TotalTime>
  <Words>886</Words>
  <Application>Microsoft Office PowerPoint</Application>
  <PresentationFormat>On-screen Show (16:9)</PresentationFormat>
  <Paragraphs>115</Paragraphs>
  <Slides>15</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Bitstream Charter</vt:lpstr>
      <vt:lpstr>Calibri</vt:lpstr>
      <vt:lpstr>Times New Roman</vt:lpstr>
      <vt:lpstr>Wingdings</vt:lpstr>
      <vt:lpstr>Simple Light</vt:lpstr>
      <vt:lpstr>PowerPoint Presentation</vt:lpstr>
      <vt:lpstr>Project Objectives</vt:lpstr>
      <vt:lpstr>Problem Statement</vt:lpstr>
      <vt:lpstr>Project overview - Introduction</vt:lpstr>
      <vt:lpstr>End User</vt:lpstr>
      <vt:lpstr>Wow Factor in Solution</vt:lpstr>
      <vt:lpstr>Modelling</vt:lpstr>
      <vt:lpstr>PowerPoint Presentation</vt:lpstr>
      <vt:lpstr>Result / Outcomes</vt:lpstr>
      <vt:lpstr>PowerPoint Presentation</vt:lpstr>
      <vt:lpstr>PowerPoint Presentation</vt:lpstr>
      <vt:lpstr>PowerPoint Presentation</vt:lpstr>
      <vt:lpstr>CONCLUSION</vt:lpstr>
      <vt:lpstr>Future Perspective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JANGILI SANDHYA</cp:lastModifiedBy>
  <cp:revision>67</cp:revision>
  <dcterms:created xsi:type="dcterms:W3CDTF">2025-02-13T05:20:12Z</dcterms:created>
  <dcterms:modified xsi:type="dcterms:W3CDTF">2025-02-28T10:12:24Z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ICV">
    <vt:lpwstr/>
  </property>
  <property fmtid="{D5CDD505-2E9C-101B-9397-08002B2CF9AE}" pid="4" name="KSOProductBuildVer">
    <vt:lpwstr>1033-11.1.0.11723</vt:lpwstr>
  </property>
</Properties>
</file>

<file path=docProps/thumbnail.jpeg>
</file>